
<file path=[Content_Types].xml><?xml version="1.0" encoding="utf-8"?>
<Types xmlns="http://schemas.openxmlformats.org/package/2006/content-types">
  <Override PartName="/ppt/slides/slide1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6.xml" ContentType="application/vnd.openxmlformats-officedocument.presentationml.slideLayout+xml"/>
  <Override PartName="/ppt/presentation.xml" ContentType="application/vnd.openxmlformats-officedocument.presentationml.presentation.main+xml"/>
  <Override PartName="/docProps/app.xml" ContentType="application/vnd.openxmlformats-officedocument.extended-properties+xml"/>
  <Override PartName="/ppt/slides/slide5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8.xml" ContentType="application/vnd.openxmlformats-officedocument.presentationml.slide+xml"/>
  <Override PartName="/ppt/slideLayouts/slideLayout7.xml" ContentType="application/vnd.openxmlformats-officedocument.presentationml.slideLayout+xml"/>
  <Override PartName="/ppt/presProps.xml" ContentType="application/vnd.openxmlformats-officedocument.presentationml.presProps+xml"/>
  <Default Extension="jpeg" ContentType="image/jpeg"/>
  <Override PartName="/ppt/slideLayouts/slideLayout3.xml" ContentType="application/vnd.openxmlformats-officedocument.presentationml.slideLayout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Layouts/slideLayout5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Default Extension="png" ContentType="image/png"/>
  <Override PartName="/docProps/core.xml" ContentType="application/vnd.openxmlformats-package.core-properties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Default Extension="xml" ContentType="application/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15.xml" ContentType="application/vnd.openxmlformats-officedocument.presentationml.slide+xml"/>
  <Override PartName="/ppt/viewProps.xml" ContentType="application/vnd.openxmlformats-officedocument.presentationml.viewProps+xml"/>
  <Default Extension="bin" ContentType="application/vnd.openxmlformats-officedocument.presentationml.printerSettings"/>
  <Default Extension="rels" ContentType="application/vnd.openxmlformats-package.relationships+xml"/>
  <Override PartName="/ppt/slides/slide9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6.xml" ContentType="application/vnd.openxmlformats-officedocument.presentationml.slide+xml"/>
  <Override PartName="/ppt/slides/slide16.xml" ContentType="application/vnd.openxmlformats-officedocument.presentationml.slide+xml"/>
  <Override PartName="/ppt/slides/slide19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aveSubsetFonts="1">
  <p:sldMasterIdLst>
    <p:sldMasterId id="2147483648" r:id="rId1"/>
  </p:sldMasterIdLst>
  <p:sldIdLst>
    <p:sldId id="267" r:id="rId2"/>
    <p:sldId id="269" r:id="rId3"/>
    <p:sldId id="268" r:id="rId4"/>
    <p:sldId id="256" r:id="rId5"/>
    <p:sldId id="266" r:id="rId6"/>
    <p:sldId id="265" r:id="rId7"/>
    <p:sldId id="264" r:id="rId8"/>
    <p:sldId id="263" r:id="rId9"/>
    <p:sldId id="273" r:id="rId10"/>
    <p:sldId id="275" r:id="rId11"/>
    <p:sldId id="274" r:id="rId12"/>
    <p:sldId id="276" r:id="rId13"/>
    <p:sldId id="277" r:id="rId14"/>
    <p:sldId id="278" r:id="rId15"/>
    <p:sldId id="257" r:id="rId16"/>
    <p:sldId id="258" r:id="rId17"/>
    <p:sldId id="259" r:id="rId18"/>
    <p:sldId id="260" r:id="rId19"/>
    <p:sldId id="270" r:id="rId20"/>
    <p:sldId id="272" r:id="rId21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123" charset="0"/>
        <a:ea typeface="ＭＳ Ｐゴシック" pitchFamily="-123" charset="-128"/>
        <a:cs typeface="ＭＳ Ｐゴシック" pitchFamily="-123" charset="-128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123" charset="0"/>
        <a:ea typeface="ＭＳ Ｐゴシック" pitchFamily="-123" charset="-128"/>
        <a:cs typeface="ＭＳ Ｐゴシック" pitchFamily="-123" charset="-128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123" charset="0"/>
        <a:ea typeface="ＭＳ Ｐゴシック" pitchFamily="-123" charset="-128"/>
        <a:cs typeface="ＭＳ Ｐゴシック" pitchFamily="-123" charset="-128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123" charset="0"/>
        <a:ea typeface="ＭＳ Ｐゴシック" pitchFamily="-123" charset="-128"/>
        <a:cs typeface="ＭＳ Ｐゴシック" pitchFamily="-123" charset="-128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123" charset="0"/>
        <a:ea typeface="ＭＳ Ｐゴシック" pitchFamily="-123" charset="-128"/>
        <a:cs typeface="ＭＳ Ｐゴシック" pitchFamily="-123" charset="-128"/>
      </a:defRPr>
    </a:lvl5pPr>
    <a:lvl6pPr marL="2286000" algn="l" defTabSz="457200" rtl="0" eaLnBrk="1" latinLnBrk="0" hangingPunct="1">
      <a:defRPr kern="1200">
        <a:solidFill>
          <a:schemeClr val="tx1"/>
        </a:solidFill>
        <a:latin typeface="Arial" pitchFamily="-123" charset="0"/>
        <a:ea typeface="ＭＳ Ｐゴシック" pitchFamily="-123" charset="-128"/>
        <a:cs typeface="ＭＳ Ｐゴシック" pitchFamily="-123" charset="-128"/>
      </a:defRPr>
    </a:lvl6pPr>
    <a:lvl7pPr marL="2743200" algn="l" defTabSz="457200" rtl="0" eaLnBrk="1" latinLnBrk="0" hangingPunct="1">
      <a:defRPr kern="1200">
        <a:solidFill>
          <a:schemeClr val="tx1"/>
        </a:solidFill>
        <a:latin typeface="Arial" pitchFamily="-123" charset="0"/>
        <a:ea typeface="ＭＳ Ｐゴシック" pitchFamily="-123" charset="-128"/>
        <a:cs typeface="ＭＳ Ｐゴシック" pitchFamily="-123" charset="-128"/>
      </a:defRPr>
    </a:lvl7pPr>
    <a:lvl8pPr marL="3200400" algn="l" defTabSz="457200" rtl="0" eaLnBrk="1" latinLnBrk="0" hangingPunct="1">
      <a:defRPr kern="1200">
        <a:solidFill>
          <a:schemeClr val="tx1"/>
        </a:solidFill>
        <a:latin typeface="Arial" pitchFamily="-123" charset="0"/>
        <a:ea typeface="ＭＳ Ｐゴシック" pitchFamily="-123" charset="-128"/>
        <a:cs typeface="ＭＳ Ｐゴシック" pitchFamily="-123" charset="-128"/>
      </a:defRPr>
    </a:lvl8pPr>
    <a:lvl9pPr marL="3657600" algn="l" defTabSz="457200" rtl="0" eaLnBrk="1" latinLnBrk="0" hangingPunct="1">
      <a:defRPr kern="1200">
        <a:solidFill>
          <a:schemeClr val="tx1"/>
        </a:solidFill>
        <a:latin typeface="Arial" pitchFamily="-123" charset="0"/>
        <a:ea typeface="ＭＳ Ｐゴシック" pitchFamily="-123" charset="-128"/>
        <a:cs typeface="ＭＳ Ｐゴシック" pitchFamily="-123" charset="-128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normalViewPr showOutlineIcons="0">
    <p:restoredLeft sz="15354" autoAdjust="0"/>
    <p:restoredTop sz="94660"/>
  </p:normalViewPr>
  <p:slideViewPr>
    <p:cSldViewPr>
      <p:cViewPr varScale="1">
        <p:scale>
          <a:sx n="83" d="100"/>
          <a:sy n="83" d="100"/>
        </p:scale>
        <p:origin x="-664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7" Type="http://schemas.openxmlformats.org/officeDocument/2006/relationships/slide" Target="slides/slide6.xml"/><Relationship Id="rId1" Type="http://schemas.openxmlformats.org/officeDocument/2006/relationships/slideMaster" Target="slideMasters/slideMaster1.xml"/><Relationship Id="rId24" Type="http://schemas.openxmlformats.org/officeDocument/2006/relationships/viewProps" Target="viewProps.xml"/><Relationship Id="rId25" Type="http://schemas.openxmlformats.org/officeDocument/2006/relationships/theme" Target="theme/theme1.xml"/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0" Type="http://schemas.openxmlformats.org/officeDocument/2006/relationships/slide" Target="slides/slide9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9" Type="http://schemas.openxmlformats.org/officeDocument/2006/relationships/slide" Target="slides/slide8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14" Type="http://schemas.openxmlformats.org/officeDocument/2006/relationships/slide" Target="slides/slide13.xml"/><Relationship Id="rId23" Type="http://schemas.openxmlformats.org/officeDocument/2006/relationships/presProps" Target="presProps.xml"/><Relationship Id="rId4" Type="http://schemas.openxmlformats.org/officeDocument/2006/relationships/slide" Target="slides/slide3.xml"/><Relationship Id="rId26" Type="http://schemas.openxmlformats.org/officeDocument/2006/relationships/tableStyles" Target="tableStyles.xml"/><Relationship Id="rId11" Type="http://schemas.openxmlformats.org/officeDocument/2006/relationships/slide" Target="slides/slide10.xml"/><Relationship Id="rId6" Type="http://schemas.openxmlformats.org/officeDocument/2006/relationships/slide" Target="slides/slide5.xml"/><Relationship Id="rId16" Type="http://schemas.openxmlformats.org/officeDocument/2006/relationships/slide" Target="slides/slide15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9" Type="http://schemas.openxmlformats.org/officeDocument/2006/relationships/slide" Target="slides/slide18.xml"/><Relationship Id="rId20" Type="http://schemas.openxmlformats.org/officeDocument/2006/relationships/slide" Target="slides/slide19.xml"/><Relationship Id="rId22" Type="http://schemas.openxmlformats.org/officeDocument/2006/relationships/printerSettings" Target="printerSettings/printerSettings1.bin"/><Relationship Id="rId21" Type="http://schemas.openxmlformats.org/officeDocument/2006/relationships/slide" Target="slides/slide20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33A074-FE1C-46C1-968C-EDC9BA74689F}" type="datetimeFigureOut">
              <a:rPr lang="en-US"/>
              <a:pPr>
                <a:defRPr/>
              </a:pPr>
              <a:t>7/25/09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F2F7DC-5097-43DD-BD65-AE200B9E66E1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7240CD-56EC-4F9A-AAE8-241C3F9FAD9D}" type="datetimeFigureOut">
              <a:rPr lang="en-US"/>
              <a:pPr>
                <a:defRPr/>
              </a:pPr>
              <a:t>7/25/09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E4546A-7542-48FB-9451-556CAFE1FE2E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EBACFB-0BAB-497D-A23D-4AB1C06A3D20}" type="datetimeFigureOut">
              <a:rPr lang="en-US"/>
              <a:pPr>
                <a:defRPr/>
              </a:pPr>
              <a:t>7/25/09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C67F11-014D-41E6-89FE-96D4F8C043C5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3222E2-EF16-425C-8BBD-19027EF1AFB2}" type="datetimeFigureOut">
              <a:rPr lang="en-US"/>
              <a:pPr>
                <a:defRPr/>
              </a:pPr>
              <a:t>7/25/09</a:t>
            </a:fld>
            <a:endParaRPr lang="en-CA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55F787-7B66-484C-BC5E-C0E7FDF7F6A1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73A024-B9C8-4576-A3F9-C6F6E5F8DA3F}" type="datetimeFigureOut">
              <a:rPr lang="en-US"/>
              <a:pPr>
                <a:defRPr/>
              </a:pPr>
              <a:t>7/25/09</a:t>
            </a:fld>
            <a:endParaRPr lang="en-CA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B21CD6-5E6E-4ED1-8D0E-2C7EF016AA2F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6477EE-B0FA-47F1-9FDA-140BE235AA23}" type="datetimeFigureOut">
              <a:rPr lang="en-US"/>
              <a:pPr>
                <a:defRPr/>
              </a:pPr>
              <a:t>7/25/09</a:t>
            </a:fld>
            <a:endParaRPr lang="en-CA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15B3E4-8FFF-48E7-9432-6063D90DE1A1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442A95-A3E7-4DD1-8DA3-EEE70FB652BF}" type="datetimeFigureOut">
              <a:rPr lang="en-US"/>
              <a:pPr>
                <a:defRPr/>
              </a:pPr>
              <a:t>7/25/09</a:t>
            </a:fld>
            <a:endParaRPr lang="en-CA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E10D6E-5A2C-4A8D-B04E-B1918F6A4318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5CE5E2-85BA-4392-B078-DE0917C7BC35}" type="datetimeFigureOut">
              <a:rPr lang="en-US"/>
              <a:pPr>
                <a:defRPr/>
              </a:pPr>
              <a:t>7/25/09</a:t>
            </a:fld>
            <a:endParaRPr lang="en-CA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80C7FD-FECB-4984-BF07-97E16CDAE2A1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CA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DB12A6-5682-420A-B72B-B0384836C74A}" type="datetimeFigureOut">
              <a:rPr lang="en-US"/>
              <a:pPr>
                <a:defRPr/>
              </a:pPr>
              <a:t>7/25/09</a:t>
            </a:fld>
            <a:endParaRPr lang="en-CA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5A7DA0-2857-4DA4-94D4-583E58530961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B591AE-B316-4D4F-B4FD-EEAD47BC454C}" type="datetimeFigureOut">
              <a:rPr lang="en-US"/>
              <a:pPr>
                <a:defRPr/>
              </a:pPr>
              <a:t>7/25/09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03A2EC-B8EC-4646-A138-4650C6BC346D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330F68-1EF6-4375-A345-B538286DB85A}" type="datetimeFigureOut">
              <a:rPr lang="en-US"/>
              <a:pPr>
                <a:defRPr/>
              </a:pPr>
              <a:t>7/25/09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3FA726-2EEA-4E85-8CA6-0E66F6EA89C5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4" Type="http://schemas.openxmlformats.org/officeDocument/2006/relationships/slideLayout" Target="../slideLayouts/slideLayout4.xml"/><Relationship Id="rId10" Type="http://schemas.openxmlformats.org/officeDocument/2006/relationships/slideLayout" Target="../slideLayouts/slideLayout10.xml"/><Relationship Id="rId5" Type="http://schemas.openxmlformats.org/officeDocument/2006/relationships/slideLayout" Target="../slideLayouts/slideLayout5.xml"/><Relationship Id="rId7" Type="http://schemas.openxmlformats.org/officeDocument/2006/relationships/slideLayout" Target="../slideLayouts/slideLayout7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9" Type="http://schemas.openxmlformats.org/officeDocument/2006/relationships/slideLayout" Target="../slideLayouts/slideLayout9.xml"/><Relationship Id="rId3" Type="http://schemas.openxmlformats.org/officeDocument/2006/relationships/slideLayout" Target="../slideLayouts/slideLayout3.xml"/><Relationship Id="rId6" Type="http://schemas.openxmlformats.org/officeDocument/2006/relationships/slideLayout" Target="../slideLayouts/slideLayout6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A8A37B88-E3ED-4021-B703-AEC15B25D228}" type="datetimeFigureOut">
              <a:rPr lang="en-US"/>
              <a:pPr>
                <a:defRPr/>
              </a:pPr>
              <a:t>7/25/09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2DCEE18C-A9E0-4C17-897E-F7F2081BB9D5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ＭＳ Ｐゴシック" pitchFamily="-123" charset="-128"/>
          <a:cs typeface="ＭＳ Ｐゴシック" pitchFamily="-123" charset="-128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123" charset="0"/>
          <a:ea typeface="ＭＳ Ｐゴシック" pitchFamily="-123" charset="-128"/>
          <a:cs typeface="ＭＳ Ｐゴシック" pitchFamily="-123" charset="-128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123" charset="0"/>
          <a:ea typeface="ＭＳ Ｐゴシック" pitchFamily="-123" charset="-128"/>
          <a:cs typeface="ＭＳ Ｐゴシック" pitchFamily="-123" charset="-128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123" charset="0"/>
          <a:ea typeface="ＭＳ Ｐゴシック" pitchFamily="-123" charset="-128"/>
          <a:cs typeface="ＭＳ Ｐゴシック" pitchFamily="-123" charset="-128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123" charset="0"/>
          <a:ea typeface="ＭＳ Ｐゴシック" pitchFamily="-123" charset="-128"/>
          <a:cs typeface="ＭＳ Ｐゴシック" pitchFamily="-123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123" charset="0"/>
          <a:ea typeface="ＭＳ Ｐゴシック" pitchFamily="-123" charset="-128"/>
          <a:cs typeface="ＭＳ Ｐゴシック" pitchFamily="-123" charset="-128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123" charset="0"/>
          <a:ea typeface="ＭＳ Ｐゴシック" pitchFamily="-123" charset="-128"/>
          <a:cs typeface="ＭＳ Ｐゴシック" pitchFamily="-123" charset="-128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123" charset="0"/>
          <a:ea typeface="ＭＳ Ｐゴシック" pitchFamily="-123" charset="-128"/>
          <a:cs typeface="ＭＳ Ｐゴシック" pitchFamily="-123" charset="-128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123" charset="0"/>
          <a:ea typeface="ＭＳ Ｐゴシック" pitchFamily="-123" charset="-128"/>
          <a:cs typeface="ＭＳ Ｐゴシック" pitchFamily="-123" charset="-128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itchFamily="-123" charset="0"/>
        <a:buChar char="•"/>
        <a:defRPr sz="3200" kern="1200">
          <a:solidFill>
            <a:schemeClr val="tx1"/>
          </a:solidFill>
          <a:latin typeface="+mn-lt"/>
          <a:ea typeface="ＭＳ Ｐゴシック" pitchFamily="-123" charset="-128"/>
          <a:cs typeface="ＭＳ Ｐゴシック" pitchFamily="-123" charset="-128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itchFamily="-123" charset="0"/>
        <a:buChar char="–"/>
        <a:defRPr sz="2800" kern="1200">
          <a:solidFill>
            <a:schemeClr val="tx1"/>
          </a:solidFill>
          <a:latin typeface="+mn-lt"/>
          <a:ea typeface="ＭＳ Ｐゴシック" pitchFamily="-123" charset="-128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itchFamily="-123" charset="0"/>
        <a:buChar char="•"/>
        <a:defRPr sz="2400" kern="1200">
          <a:solidFill>
            <a:schemeClr val="tx1"/>
          </a:solidFill>
          <a:latin typeface="+mn-lt"/>
          <a:ea typeface="ＭＳ Ｐゴシック" pitchFamily="-123" charset="-128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itchFamily="-123" charset="0"/>
        <a:buChar char="–"/>
        <a:defRPr sz="2000" kern="1200">
          <a:solidFill>
            <a:schemeClr val="tx1"/>
          </a:solidFill>
          <a:latin typeface="+mn-lt"/>
          <a:ea typeface="ＭＳ Ｐゴシック" pitchFamily="-123" charset="-128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itchFamily="-123" charset="0"/>
        <a:buChar char="»"/>
        <a:defRPr sz="2000" kern="1200">
          <a:solidFill>
            <a:schemeClr val="tx1"/>
          </a:solidFill>
          <a:latin typeface="+mn-lt"/>
          <a:ea typeface="ＭＳ Ｐゴシック" pitchFamily="-123" charset="-128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4" Type="http://schemas.openxmlformats.org/officeDocument/2006/relationships/hyperlink" Target="http://en.wikipedia.org/wiki/Wiki" TargetMode="External"/><Relationship Id="rId4" Type="http://schemas.openxmlformats.org/officeDocument/2006/relationships/hyperlink" Target="http://en.wikipedia.org/wiki/Web_design" TargetMode="External"/><Relationship Id="rId7" Type="http://schemas.openxmlformats.org/officeDocument/2006/relationships/hyperlink" Target="http://en.wikipedia.org/wiki/Interoperability" TargetMode="External"/><Relationship Id="rId11" Type="http://schemas.openxmlformats.org/officeDocument/2006/relationships/hyperlink" Target="http://en.wikipedia.org/wiki/Web_application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en.wikipedia.org/wiki/Information_sharing" TargetMode="External"/><Relationship Id="rId16" Type="http://schemas.openxmlformats.org/officeDocument/2006/relationships/hyperlink" Target="http://en.wikipedia.org/wiki/Folksonomy" TargetMode="External"/><Relationship Id="rId8" Type="http://schemas.openxmlformats.org/officeDocument/2006/relationships/hyperlink" Target="http://en.wikipedia.org/wiki/Collaboration" TargetMode="External"/><Relationship Id="rId13" Type="http://schemas.openxmlformats.org/officeDocument/2006/relationships/hyperlink" Target="http://en.wikipedia.org/wiki/Video_sharing" TargetMode="External"/><Relationship Id="rId10" Type="http://schemas.openxmlformats.org/officeDocument/2006/relationships/hyperlink" Target="http://en.wikipedia.org/wiki/Web_service" TargetMode="External"/><Relationship Id="rId5" Type="http://schemas.openxmlformats.org/officeDocument/2006/relationships/hyperlink" Target="http://en.wikipedia.org/wiki/Communication" TargetMode="External"/><Relationship Id="rId15" Type="http://schemas.openxmlformats.org/officeDocument/2006/relationships/hyperlink" Target="http://en.wikipedia.org/wiki/Blog" TargetMode="External"/><Relationship Id="rId12" Type="http://schemas.openxmlformats.org/officeDocument/2006/relationships/hyperlink" Target="http://en.wikipedia.org/wiki/Social_network_service" TargetMode="External"/><Relationship Id="rId2" Type="http://schemas.openxmlformats.org/officeDocument/2006/relationships/hyperlink" Target="http://en.wikipedia.org/wiki/Generation" TargetMode="External"/><Relationship Id="rId9" Type="http://schemas.openxmlformats.org/officeDocument/2006/relationships/hyperlink" Target="http://en.wikipedia.org/wiki/World_Wide_Web" TargetMode="External"/><Relationship Id="rId3" Type="http://schemas.openxmlformats.org/officeDocument/2006/relationships/hyperlink" Target="http://en.wikipedia.org/wiki/Web_development" TargetMode="Externa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n-CA">
              <a:ea typeface="+mn-ea"/>
              <a:cs typeface="+mn-cs"/>
            </a:endParaRP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4438" y="0"/>
            <a:ext cx="6858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Title 1"/>
          <p:cNvSpPr>
            <a:spLocks noGrp="1"/>
          </p:cNvSpPr>
          <p:nvPr>
            <p:ph type="ctrTitle"/>
          </p:nvPr>
        </p:nvSpPr>
        <p:spPr>
          <a:xfrm>
            <a:off x="642938" y="0"/>
            <a:ext cx="7772400" cy="1470025"/>
          </a:xfrm>
        </p:spPr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Web2.0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1433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Web2.0 wikipedia definition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 lnSpcReduction="1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CA" dirty="0" smtClean="0">
                <a:ea typeface="+mn-ea"/>
                <a:cs typeface="+mn-cs"/>
              </a:rPr>
              <a:t>"</a:t>
            </a:r>
            <a:r>
              <a:rPr lang="en-CA" b="1" dirty="0" smtClean="0">
                <a:ea typeface="+mn-ea"/>
                <a:cs typeface="+mn-cs"/>
              </a:rPr>
              <a:t>Web 2.0</a:t>
            </a:r>
            <a:r>
              <a:rPr lang="en-CA" dirty="0" smtClean="0">
                <a:ea typeface="+mn-ea"/>
                <a:cs typeface="+mn-cs"/>
              </a:rPr>
              <a:t>" refers to what was perceived as a second </a:t>
            </a:r>
            <a:r>
              <a:rPr lang="en-CA" dirty="0" smtClean="0">
                <a:ea typeface="+mn-ea"/>
                <a:cs typeface="+mn-cs"/>
                <a:hlinkClick r:id="rId2" tooltip="Generation"/>
              </a:rPr>
              <a:t>generation</a:t>
            </a:r>
            <a:r>
              <a:rPr lang="en-CA" dirty="0" smtClean="0">
                <a:ea typeface="+mn-ea"/>
                <a:cs typeface="+mn-cs"/>
              </a:rPr>
              <a:t> of </a:t>
            </a:r>
            <a:r>
              <a:rPr lang="en-CA" dirty="0" smtClean="0">
                <a:ea typeface="+mn-ea"/>
                <a:cs typeface="+mn-cs"/>
                <a:hlinkClick r:id="rId3" tooltip="Web development"/>
              </a:rPr>
              <a:t>web development</a:t>
            </a:r>
            <a:r>
              <a:rPr lang="en-CA" dirty="0" smtClean="0">
                <a:ea typeface="+mn-ea"/>
                <a:cs typeface="+mn-cs"/>
              </a:rPr>
              <a:t> and </a:t>
            </a:r>
            <a:r>
              <a:rPr lang="en-CA" dirty="0" smtClean="0">
                <a:ea typeface="+mn-ea"/>
                <a:cs typeface="+mn-cs"/>
                <a:hlinkClick r:id="rId4" tooltip="Web design"/>
              </a:rPr>
              <a:t>web design</a:t>
            </a:r>
            <a:r>
              <a:rPr lang="en-CA" dirty="0" smtClean="0">
                <a:ea typeface="+mn-ea"/>
                <a:cs typeface="+mn-cs"/>
              </a:rPr>
              <a:t>. It is characterised as facilitating </a:t>
            </a:r>
            <a:r>
              <a:rPr lang="en-CA" dirty="0" smtClean="0">
                <a:ea typeface="+mn-ea"/>
                <a:cs typeface="+mn-cs"/>
                <a:hlinkClick r:id="rId5" tooltip="Communication"/>
              </a:rPr>
              <a:t>communication</a:t>
            </a:r>
            <a:r>
              <a:rPr lang="en-CA" dirty="0" smtClean="0">
                <a:ea typeface="+mn-ea"/>
                <a:cs typeface="+mn-cs"/>
              </a:rPr>
              <a:t>, </a:t>
            </a:r>
            <a:r>
              <a:rPr lang="en-CA" dirty="0" smtClean="0">
                <a:ea typeface="+mn-ea"/>
                <a:cs typeface="+mn-cs"/>
                <a:hlinkClick r:id="rId6" tooltip="Information sharing"/>
              </a:rPr>
              <a:t>information sharing</a:t>
            </a:r>
            <a:r>
              <a:rPr lang="en-CA" dirty="0" smtClean="0">
                <a:ea typeface="+mn-ea"/>
                <a:cs typeface="+mn-cs"/>
              </a:rPr>
              <a:t>, </a:t>
            </a:r>
            <a:r>
              <a:rPr lang="en-CA" dirty="0" smtClean="0">
                <a:ea typeface="+mn-ea"/>
                <a:cs typeface="+mn-cs"/>
                <a:hlinkClick r:id="rId7" tooltip="Interoperability"/>
              </a:rPr>
              <a:t>interoperability</a:t>
            </a:r>
            <a:r>
              <a:rPr lang="en-CA" dirty="0" smtClean="0">
                <a:ea typeface="+mn-ea"/>
                <a:cs typeface="+mn-cs"/>
              </a:rPr>
              <a:t>, and </a:t>
            </a:r>
            <a:r>
              <a:rPr lang="en-CA" dirty="0" smtClean="0">
                <a:ea typeface="+mn-ea"/>
                <a:cs typeface="+mn-cs"/>
                <a:hlinkClick r:id="rId8" tooltip="Collaboration"/>
              </a:rPr>
              <a:t>collaboration</a:t>
            </a:r>
            <a:r>
              <a:rPr lang="en-CA" dirty="0" smtClean="0">
                <a:ea typeface="+mn-ea"/>
                <a:cs typeface="+mn-cs"/>
              </a:rPr>
              <a:t> on the </a:t>
            </a:r>
            <a:r>
              <a:rPr lang="en-CA" dirty="0" smtClean="0">
                <a:ea typeface="+mn-ea"/>
                <a:cs typeface="+mn-cs"/>
                <a:hlinkClick r:id="rId9" tooltip="World Wide Web"/>
              </a:rPr>
              <a:t>World Wide Web</a:t>
            </a:r>
            <a:r>
              <a:rPr lang="en-CA" dirty="0" smtClean="0">
                <a:ea typeface="+mn-ea"/>
                <a:cs typeface="+mn-cs"/>
              </a:rPr>
              <a:t>. It has led to the development and evolution of web-based communities, </a:t>
            </a:r>
            <a:r>
              <a:rPr lang="en-CA" dirty="0" smtClean="0">
                <a:ea typeface="+mn-ea"/>
                <a:cs typeface="+mn-cs"/>
                <a:hlinkClick r:id="rId10" tooltip="Web service"/>
              </a:rPr>
              <a:t>hosted services</a:t>
            </a:r>
            <a:r>
              <a:rPr lang="en-CA" dirty="0" smtClean="0">
                <a:ea typeface="+mn-ea"/>
                <a:cs typeface="+mn-cs"/>
              </a:rPr>
              <a:t>, and </a:t>
            </a:r>
            <a:r>
              <a:rPr lang="en-CA" dirty="0" smtClean="0">
                <a:ea typeface="+mn-ea"/>
                <a:cs typeface="+mn-cs"/>
                <a:hlinkClick r:id="rId11" tooltip="Web application"/>
              </a:rPr>
              <a:t>web applications</a:t>
            </a:r>
            <a:r>
              <a:rPr lang="en-CA" dirty="0" smtClean="0">
                <a:ea typeface="+mn-ea"/>
                <a:cs typeface="+mn-cs"/>
              </a:rPr>
              <a:t>. Examples include </a:t>
            </a:r>
            <a:r>
              <a:rPr lang="en-CA" dirty="0" smtClean="0">
                <a:ea typeface="+mn-ea"/>
                <a:cs typeface="+mn-cs"/>
                <a:hlinkClick r:id="rId12" tooltip="Social network service"/>
              </a:rPr>
              <a:t>social-networking sites</a:t>
            </a:r>
            <a:r>
              <a:rPr lang="en-CA" dirty="0" smtClean="0">
                <a:ea typeface="+mn-ea"/>
                <a:cs typeface="+mn-cs"/>
              </a:rPr>
              <a:t>, </a:t>
            </a:r>
            <a:r>
              <a:rPr lang="en-CA" dirty="0" smtClean="0">
                <a:ea typeface="+mn-ea"/>
                <a:cs typeface="+mn-cs"/>
                <a:hlinkClick r:id="rId13" tooltip="Video sharing"/>
              </a:rPr>
              <a:t>video-sharing sites</a:t>
            </a:r>
            <a:r>
              <a:rPr lang="en-CA" dirty="0" smtClean="0">
                <a:ea typeface="+mn-ea"/>
                <a:cs typeface="+mn-cs"/>
              </a:rPr>
              <a:t>, </a:t>
            </a:r>
            <a:r>
              <a:rPr lang="en-CA" dirty="0" smtClean="0">
                <a:ea typeface="+mn-ea"/>
                <a:cs typeface="+mn-cs"/>
                <a:hlinkClick r:id="rId14" tooltip="Wiki"/>
              </a:rPr>
              <a:t>wikis</a:t>
            </a:r>
            <a:r>
              <a:rPr lang="en-CA" dirty="0" smtClean="0">
                <a:ea typeface="+mn-ea"/>
                <a:cs typeface="+mn-cs"/>
              </a:rPr>
              <a:t>, </a:t>
            </a:r>
            <a:r>
              <a:rPr lang="en-CA" dirty="0" smtClean="0">
                <a:ea typeface="+mn-ea"/>
                <a:cs typeface="+mn-cs"/>
                <a:hlinkClick r:id="rId15" tooltip="Blog"/>
              </a:rPr>
              <a:t>blogs</a:t>
            </a:r>
            <a:r>
              <a:rPr lang="en-CA" dirty="0" smtClean="0">
                <a:ea typeface="+mn-ea"/>
                <a:cs typeface="+mn-cs"/>
              </a:rPr>
              <a:t> and </a:t>
            </a:r>
            <a:r>
              <a:rPr lang="en-CA" dirty="0" err="1" smtClean="0">
                <a:ea typeface="+mn-ea"/>
                <a:cs typeface="+mn-cs"/>
                <a:hlinkClick r:id="rId16" tooltip="Folksonomy"/>
              </a:rPr>
              <a:t>folksonomies</a:t>
            </a:r>
            <a:r>
              <a:rPr lang="en-CA" dirty="0" smtClean="0">
                <a:ea typeface="+mn-ea"/>
                <a:cs typeface="+mn-cs"/>
              </a:rPr>
              <a:t>.</a:t>
            </a:r>
            <a:endParaRPr lang="en-CA" dirty="0"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57188" y="3929063"/>
            <a:ext cx="7772400" cy="1470025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CA" dirty="0" smtClean="0">
                <a:ea typeface="+mj-ea"/>
                <a:cs typeface="+mj-cs"/>
              </a:rPr>
              <a:t>Web 2 is about online community, ‘participatory web’ and the sharing of information between equals. </a:t>
            </a:r>
            <a:br>
              <a:rPr lang="en-CA" dirty="0" smtClean="0">
                <a:ea typeface="+mj-ea"/>
                <a:cs typeface="+mj-cs"/>
              </a:rPr>
            </a:br>
            <a:r>
              <a:rPr lang="en-CA" dirty="0" smtClean="0">
                <a:ea typeface="+mj-ea"/>
                <a:cs typeface="+mj-cs"/>
              </a:rPr>
              <a:t>Peer to Peer or P2P</a:t>
            </a:r>
            <a:endParaRPr lang="en-CA" dirty="0">
              <a:ea typeface="+mj-ea"/>
              <a:cs typeface="+mj-cs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71563" y="642938"/>
            <a:ext cx="6400800" cy="1752600"/>
          </a:xfrm>
        </p:spPr>
        <p:txBody>
          <a:bodyPr rtlCol="0">
            <a:normAutofit fontScale="925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CA" dirty="0" smtClean="0">
                <a:ea typeface="+mn-ea"/>
                <a:cs typeface="+mn-cs"/>
              </a:rPr>
              <a:t>Meritocracy, collaborative creation, syndicated content,  jargon, buzzwords, and the newest killer app.</a:t>
            </a:r>
            <a:endParaRPr lang="en-CA" dirty="0"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The Good</a:t>
            </a:r>
          </a:p>
        </p:txBody>
      </p:sp>
      <p:sp>
        <p:nvSpPr>
          <p:cNvPr id="17410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smtClean="0"/>
              <a:t>Lots of information spread across locations</a:t>
            </a:r>
          </a:p>
          <a:p>
            <a:r>
              <a:rPr lang="en-CA" smtClean="0"/>
              <a:t>The web is flatter, freer, faster, funner</a:t>
            </a:r>
          </a:p>
          <a:p>
            <a:r>
              <a:rPr lang="en-CA" smtClean="0"/>
              <a:t>Networks of people can be quickly gathered around interests or memes</a:t>
            </a:r>
          </a:p>
          <a:p>
            <a:r>
              <a:rPr lang="en-CA" smtClean="0"/>
              <a:t>Audience wants/expects to be able to interact, co create information</a:t>
            </a:r>
          </a:p>
          <a:p>
            <a:r>
              <a:rPr lang="en-CA" smtClean="0"/>
              <a:t>Multi dimensional aspect</a:t>
            </a:r>
          </a:p>
          <a:p>
            <a:endParaRPr lang="en-CA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The Bad</a:t>
            </a:r>
          </a:p>
        </p:txBody>
      </p:sp>
      <p:sp>
        <p:nvSpPr>
          <p:cNvPr id="18434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smtClean="0"/>
              <a:t>Tooo much information in too many places</a:t>
            </a:r>
          </a:p>
          <a:p>
            <a:r>
              <a:rPr lang="en-CA" smtClean="0"/>
              <a:t>LOLCatz syndrome</a:t>
            </a:r>
          </a:p>
          <a:p>
            <a:r>
              <a:rPr lang="en-CA" smtClean="0"/>
              <a:t>Attention spans are shrinking</a:t>
            </a:r>
          </a:p>
          <a:p>
            <a:r>
              <a:rPr lang="en-CA" smtClean="0"/>
              <a:t>People expect free </a:t>
            </a:r>
          </a:p>
          <a:p>
            <a:r>
              <a:rPr lang="en-CA" smtClean="0"/>
              <a:t>Loss of control</a:t>
            </a:r>
          </a:p>
          <a:p>
            <a:r>
              <a:rPr lang="en-CA" smtClean="0"/>
              <a:t>Lightning fast moving curve</a:t>
            </a:r>
          </a:p>
          <a:p>
            <a:r>
              <a:rPr lang="en-CA" smtClean="0"/>
              <a:t>No face to face = arguments</a:t>
            </a:r>
          </a:p>
          <a:p>
            <a:endParaRPr lang="en-CA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Technologies: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 lnSpcReduction="1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CA" sz="2800" dirty="0" smtClean="0">
                <a:ea typeface="+mn-ea"/>
                <a:cs typeface="+mn-cs"/>
              </a:rPr>
              <a:t>User generated content + cogenerated content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CA" sz="2800" dirty="0" smtClean="0">
                <a:ea typeface="+mn-ea"/>
                <a:cs typeface="+mn-cs"/>
              </a:rPr>
              <a:t>Audience polling, voting structure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CA" sz="2800" dirty="0" smtClean="0">
                <a:ea typeface="+mn-ea"/>
                <a:cs typeface="+mn-cs"/>
              </a:rPr>
              <a:t>Social networks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CA" sz="2800" dirty="0" smtClean="0">
                <a:ea typeface="+mn-ea"/>
                <a:cs typeface="+mn-cs"/>
              </a:rPr>
              <a:t>Blogs, </a:t>
            </a:r>
            <a:r>
              <a:rPr lang="en-CA" sz="2800" dirty="0" err="1" smtClean="0">
                <a:ea typeface="+mn-ea"/>
                <a:cs typeface="+mn-cs"/>
              </a:rPr>
              <a:t>microblogs</a:t>
            </a:r>
            <a:endParaRPr lang="en-CA" sz="2800" dirty="0" smtClean="0">
              <a:ea typeface="+mn-ea"/>
              <a:cs typeface="+mn-cs"/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CA" dirty="0" err="1" smtClean="0">
                <a:ea typeface="+mn-ea"/>
                <a:cs typeface="+mn-cs"/>
              </a:rPr>
              <a:t>Photosharing</a:t>
            </a:r>
            <a:r>
              <a:rPr lang="en-CA" dirty="0" smtClean="0">
                <a:ea typeface="+mn-ea"/>
                <a:cs typeface="+mn-cs"/>
              </a:rPr>
              <a:t>, video sharing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CA" dirty="0" smtClean="0">
                <a:ea typeface="+mn-ea"/>
                <a:cs typeface="+mn-cs"/>
              </a:rPr>
              <a:t>Tagging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CA" dirty="0" smtClean="0">
                <a:ea typeface="+mn-ea"/>
                <a:cs typeface="+mn-cs"/>
              </a:rPr>
              <a:t>Collaboration and wikis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CA" dirty="0" smtClean="0">
                <a:ea typeface="+mn-ea"/>
                <a:cs typeface="+mn-cs"/>
              </a:rPr>
              <a:t>Instant messaging : </a:t>
            </a:r>
            <a:r>
              <a:rPr lang="en-CA" dirty="0" err="1" smtClean="0">
                <a:ea typeface="+mn-ea"/>
                <a:cs typeface="+mn-cs"/>
              </a:rPr>
              <a:t>gchat</a:t>
            </a:r>
            <a:r>
              <a:rPr lang="en-CA" dirty="0" smtClean="0">
                <a:ea typeface="+mn-ea"/>
                <a:cs typeface="+mn-cs"/>
              </a:rPr>
              <a:t>, </a:t>
            </a:r>
            <a:r>
              <a:rPr lang="en-CA" dirty="0" err="1" smtClean="0">
                <a:ea typeface="+mn-ea"/>
                <a:cs typeface="+mn-cs"/>
              </a:rPr>
              <a:t>skype</a:t>
            </a:r>
            <a:r>
              <a:rPr lang="en-CA" dirty="0" smtClean="0">
                <a:ea typeface="+mn-ea"/>
                <a:cs typeface="+mn-cs"/>
              </a:rPr>
              <a:t>, msn, </a:t>
            </a:r>
            <a:r>
              <a:rPr lang="en-CA" dirty="0" err="1" smtClean="0">
                <a:ea typeface="+mn-ea"/>
                <a:cs typeface="+mn-cs"/>
              </a:rPr>
              <a:t>facebook</a:t>
            </a:r>
            <a:r>
              <a:rPr lang="en-CA" dirty="0" smtClean="0">
                <a:ea typeface="+mn-ea"/>
                <a:cs typeface="+mn-cs"/>
              </a:rPr>
              <a:t> chat,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CA" dirty="0"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2048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2048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76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21506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21507" name="Picture 2" descr="C:\Users\Yasmary Mora\Desktop\flik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571750" y="0"/>
            <a:ext cx="12192000" cy="76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22530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22531" name="Picture 2" descr="C:\Users\Yasmary Mora\Desktop\Twitt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071688" y="-285750"/>
            <a:ext cx="12192001" cy="76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23554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23555" name="Picture 2" descr="C:\Users\Yasmary Mora\Desktop\Twitterdeck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76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24578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24579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2458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76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25602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25603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2560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76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26626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26627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2662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428750" y="0"/>
            <a:ext cx="12192000" cy="76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0"/>
            <a:ext cx="8334375" cy="6737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1"/>
          <p:cNvSpPr>
            <a:spLocks noGrp="1" noChangeArrowheads="1"/>
          </p:cNvSpPr>
          <p:nvPr>
            <p:ph type="title"/>
          </p:nvPr>
        </p:nvSpPr>
        <p:spPr>
          <a:xfrm>
            <a:off x="222250" y="274638"/>
            <a:ext cx="8699500" cy="822325"/>
          </a:xfrm>
        </p:spPr>
        <p:txBody>
          <a:bodyPr lIns="0" tIns="0" rIns="0" bIns="0" anchor="t"/>
          <a:lstStyle/>
          <a:p>
            <a:pPr algn="l">
              <a:lnSpc>
                <a:spcPct val="95000"/>
              </a:lnSpc>
            </a:pPr>
            <a:r>
              <a:rPr lang="en-US" sz="3900">
                <a:solidFill>
                  <a:srgbClr val="000000"/>
                </a:solidFill>
                <a:latin typeface="Arial" pitchFamily="-123" charset="0"/>
              </a:rPr>
              <a:t>Amnesty International</a:t>
            </a:r>
          </a:p>
        </p:txBody>
      </p:sp>
      <p:sp>
        <p:nvSpPr>
          <p:cNvPr id="28674" name="Rectangle 2"/>
          <p:cNvSpPr>
            <a:spLocks noGrp="1" noChangeArrowheads="1"/>
          </p:cNvSpPr>
          <p:nvPr>
            <p:ph type="body" sz="half" idx="1"/>
          </p:nvPr>
        </p:nvSpPr>
        <p:spPr>
          <a:xfrm>
            <a:off x="188913" y="1011238"/>
            <a:ext cx="4376737" cy="5811837"/>
          </a:xfrm>
        </p:spPr>
        <p:txBody>
          <a:bodyPr lIns="0" tIns="0" rIns="0" bIns="0"/>
          <a:lstStyle/>
          <a:p>
            <a:pPr marL="0" indent="0">
              <a:lnSpc>
                <a:spcPct val="95000"/>
              </a:lnSpc>
              <a:spcBef>
                <a:spcPct val="0"/>
              </a:spcBef>
              <a:buFont typeface="Arial" pitchFamily="-123" charset="0"/>
              <a:buNone/>
            </a:pPr>
            <a:r>
              <a:rPr lang="en-US" sz="2400">
                <a:solidFill>
                  <a:srgbClr val="000000"/>
                </a:solidFill>
                <a:latin typeface="Arial" pitchFamily="-123" charset="0"/>
              </a:rPr>
              <a:t>Tech</a:t>
            </a:r>
            <a:endParaRPr lang="en-US"/>
          </a:p>
          <a:p>
            <a:pPr marL="0" indent="0">
              <a:lnSpc>
                <a:spcPct val="95000"/>
              </a:lnSpc>
              <a:spcBef>
                <a:spcPct val="0"/>
              </a:spcBef>
              <a:buFont typeface="Arial" pitchFamily="-123" charset="0"/>
              <a:buNone/>
            </a:pPr>
            <a:endParaRPr lang="en-US" sz="1400">
              <a:solidFill>
                <a:srgbClr val="000000"/>
              </a:solidFill>
              <a:latin typeface="Arial" pitchFamily="-123" charset="0"/>
            </a:endParaRPr>
          </a:p>
          <a:p>
            <a:pPr marL="0" indent="0">
              <a:lnSpc>
                <a:spcPct val="95000"/>
              </a:lnSpc>
              <a:spcBef>
                <a:spcPct val="0"/>
              </a:spcBef>
              <a:buFont typeface="Arial" pitchFamily="-123" charset="0"/>
              <a:buNone/>
            </a:pPr>
            <a:r>
              <a:rPr lang="en-US" sz="1700">
                <a:solidFill>
                  <a:srgbClr val="000000"/>
                </a:solidFill>
                <a:latin typeface="Arial" pitchFamily="-123" charset="0"/>
              </a:rPr>
              <a:t>Similar spotlight feature on main page</a:t>
            </a:r>
            <a:endParaRPr lang="en-US"/>
          </a:p>
          <a:p>
            <a:pPr marL="0" indent="0">
              <a:lnSpc>
                <a:spcPct val="95000"/>
              </a:lnSpc>
              <a:spcBef>
                <a:spcPct val="0"/>
              </a:spcBef>
              <a:buFont typeface="Arial" pitchFamily="-123" charset="0"/>
              <a:buNone/>
            </a:pPr>
            <a:r>
              <a:rPr lang="en-US" sz="1700">
                <a:solidFill>
                  <a:srgbClr val="000000"/>
                </a:solidFill>
                <a:latin typeface="Arial" pitchFamily="-123" charset="0"/>
              </a:rPr>
              <a:t>RSS feed of good news</a:t>
            </a:r>
            <a:endParaRPr lang="en-US"/>
          </a:p>
          <a:p>
            <a:pPr marL="0" indent="0">
              <a:lnSpc>
                <a:spcPct val="95000"/>
              </a:lnSpc>
              <a:spcBef>
                <a:spcPct val="0"/>
              </a:spcBef>
              <a:buFont typeface="Arial" pitchFamily="-123" charset="0"/>
              <a:buNone/>
            </a:pPr>
            <a:r>
              <a:rPr lang="en-US" sz="1700">
                <a:solidFill>
                  <a:srgbClr val="000000"/>
                </a:solidFill>
                <a:latin typeface="Arial" pitchFamily="-123" charset="0"/>
              </a:rPr>
              <a:t>Social bookmarking with Delicious, Digg, Facebook, Technorati </a:t>
            </a:r>
            <a:endParaRPr lang="en-US"/>
          </a:p>
          <a:p>
            <a:pPr marL="0" indent="0">
              <a:lnSpc>
                <a:spcPct val="95000"/>
              </a:lnSpc>
              <a:spcBef>
                <a:spcPct val="0"/>
              </a:spcBef>
              <a:buFont typeface="Arial" pitchFamily="-123" charset="0"/>
              <a:buNone/>
            </a:pPr>
            <a:endParaRPr lang="en-US" sz="1700">
              <a:solidFill>
                <a:srgbClr val="000000"/>
              </a:solidFill>
              <a:latin typeface="Arial" pitchFamily="-123" charset="0"/>
            </a:endParaRPr>
          </a:p>
          <a:p>
            <a:pPr marL="0" indent="0">
              <a:lnSpc>
                <a:spcPct val="95000"/>
              </a:lnSpc>
              <a:spcBef>
                <a:spcPct val="0"/>
              </a:spcBef>
              <a:buFont typeface="Arial" pitchFamily="-123" charset="0"/>
              <a:buNone/>
            </a:pPr>
            <a:r>
              <a:rPr lang="en-US" sz="1700">
                <a:solidFill>
                  <a:srgbClr val="000000"/>
                </a:solidFill>
                <a:latin typeface="Arial" pitchFamily="-123" charset="0"/>
              </a:rPr>
              <a:t>Site available in English, French, Arabic</a:t>
            </a:r>
            <a:endParaRPr lang="en-US"/>
          </a:p>
          <a:p>
            <a:pPr marL="0" indent="0">
              <a:lnSpc>
                <a:spcPct val="95000"/>
              </a:lnSpc>
              <a:spcBef>
                <a:spcPct val="0"/>
              </a:spcBef>
              <a:buFont typeface="Arial" pitchFamily="-123" charset="0"/>
              <a:buNone/>
            </a:pPr>
            <a:r>
              <a:rPr lang="en-US" sz="1700">
                <a:solidFill>
                  <a:srgbClr val="000000"/>
                </a:solidFill>
                <a:latin typeface="Arial" pitchFamily="-123" charset="0"/>
              </a:rPr>
              <a:t> </a:t>
            </a:r>
            <a:endParaRPr lang="en-US"/>
          </a:p>
          <a:p>
            <a:pPr marL="0" indent="0">
              <a:lnSpc>
                <a:spcPct val="95000"/>
              </a:lnSpc>
              <a:spcBef>
                <a:spcPct val="0"/>
              </a:spcBef>
              <a:buFont typeface="Arial" pitchFamily="-123" charset="0"/>
              <a:buNone/>
            </a:pPr>
            <a:endParaRPr lang="en-US" sz="1700">
              <a:solidFill>
                <a:srgbClr val="000000"/>
              </a:solidFill>
              <a:latin typeface="Arial" pitchFamily="-123" charset="0"/>
            </a:endParaRPr>
          </a:p>
          <a:p>
            <a:pPr marL="0" indent="0">
              <a:lnSpc>
                <a:spcPct val="95000"/>
              </a:lnSpc>
              <a:spcBef>
                <a:spcPct val="0"/>
              </a:spcBef>
              <a:buFont typeface="Arial" pitchFamily="-123" charset="0"/>
              <a:buNone/>
            </a:pPr>
            <a:r>
              <a:rPr lang="en-US" sz="1700">
                <a:solidFill>
                  <a:srgbClr val="000000"/>
                </a:solidFill>
                <a:latin typeface="Arial" pitchFamily="-123" charset="0"/>
              </a:rPr>
              <a:t>Newsletter mailing list  </a:t>
            </a:r>
            <a:endParaRPr lang="en-US"/>
          </a:p>
          <a:p>
            <a:pPr marL="0" indent="0">
              <a:lnSpc>
                <a:spcPct val="95000"/>
              </a:lnSpc>
              <a:spcBef>
                <a:spcPct val="0"/>
              </a:spcBef>
              <a:buFont typeface="Arial" pitchFamily="-123" charset="0"/>
              <a:buNone/>
            </a:pPr>
            <a:r>
              <a:rPr lang="en-US" sz="1700">
                <a:solidFill>
                  <a:srgbClr val="000000"/>
                </a:solidFill>
                <a:latin typeface="Arial" pitchFamily="-123" charset="0"/>
              </a:rPr>
              <a:t> </a:t>
            </a:r>
            <a:endParaRPr lang="en-US"/>
          </a:p>
          <a:p>
            <a:pPr marL="0" indent="0">
              <a:lnSpc>
                <a:spcPct val="95000"/>
              </a:lnSpc>
              <a:spcBef>
                <a:spcPct val="0"/>
              </a:spcBef>
              <a:buFont typeface="Arial" pitchFamily="-123" charset="0"/>
              <a:buNone/>
            </a:pPr>
            <a:r>
              <a:rPr lang="en-US" sz="1700">
                <a:solidFill>
                  <a:srgbClr val="000000"/>
                </a:solidFill>
                <a:latin typeface="Arial" pitchFamily="-123" charset="0"/>
              </a:rPr>
              <a:t>Current appeals for action with counter tool for how many others have taken action. </a:t>
            </a:r>
            <a:endParaRPr lang="en-US"/>
          </a:p>
          <a:p>
            <a:pPr marL="0" indent="0">
              <a:lnSpc>
                <a:spcPct val="95000"/>
              </a:lnSpc>
              <a:spcBef>
                <a:spcPct val="0"/>
              </a:spcBef>
              <a:buFont typeface="Arial" pitchFamily="-123" charset="0"/>
              <a:buNone/>
            </a:pPr>
            <a:r>
              <a:rPr lang="en-US" sz="1700">
                <a:solidFill>
                  <a:srgbClr val="000000"/>
                </a:solidFill>
                <a:latin typeface="Arial" pitchFamily="-123" charset="0"/>
              </a:rPr>
              <a:t> </a:t>
            </a:r>
            <a:endParaRPr lang="en-US"/>
          </a:p>
          <a:p>
            <a:pPr marL="0" indent="0">
              <a:lnSpc>
                <a:spcPct val="95000"/>
              </a:lnSpc>
              <a:spcBef>
                <a:spcPct val="0"/>
              </a:spcBef>
              <a:buFont typeface="Arial" pitchFamily="-123" charset="0"/>
              <a:buNone/>
            </a:pPr>
            <a:r>
              <a:rPr lang="en-US" sz="1700">
                <a:solidFill>
                  <a:srgbClr val="000000"/>
                </a:solidFill>
                <a:latin typeface="Arial" pitchFamily="-123" charset="0"/>
              </a:rPr>
              <a:t>Survey to collect data for the future of the organization</a:t>
            </a:r>
            <a:endParaRPr lang="en-US"/>
          </a:p>
          <a:p>
            <a:pPr marL="0" indent="0">
              <a:lnSpc>
                <a:spcPct val="95000"/>
              </a:lnSpc>
              <a:spcBef>
                <a:spcPct val="0"/>
              </a:spcBef>
              <a:buFont typeface="Arial" pitchFamily="-123" charset="0"/>
              <a:buNone/>
            </a:pPr>
            <a:endParaRPr lang="en-US" sz="1700">
              <a:solidFill>
                <a:srgbClr val="000000"/>
              </a:solidFill>
              <a:latin typeface="Arial" pitchFamily="-123" charset="0"/>
            </a:endParaRPr>
          </a:p>
          <a:p>
            <a:pPr marL="0" indent="0">
              <a:lnSpc>
                <a:spcPct val="95000"/>
              </a:lnSpc>
              <a:spcBef>
                <a:spcPct val="0"/>
              </a:spcBef>
              <a:buFont typeface="Arial" pitchFamily="-123" charset="0"/>
              <a:buNone/>
            </a:pPr>
            <a:endParaRPr lang="en-US" sz="1700">
              <a:solidFill>
                <a:srgbClr val="000000"/>
              </a:solidFill>
              <a:latin typeface="Arial" pitchFamily="-123" charset="0"/>
            </a:endParaRPr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4791075" y="1651000"/>
            <a:ext cx="4129088" cy="4929188"/>
          </a:xfrm>
        </p:spPr>
        <p:txBody>
          <a:bodyPr lIns="0" tIns="0" rIns="0" bIns="0"/>
          <a:lstStyle/>
          <a:p>
            <a:pPr marL="0" indent="0">
              <a:lnSpc>
                <a:spcPct val="95000"/>
              </a:lnSpc>
              <a:spcBef>
                <a:spcPct val="0"/>
              </a:spcBef>
              <a:buFont typeface="Arial" pitchFamily="-123" charset="0"/>
              <a:buNone/>
            </a:pPr>
            <a:r>
              <a:rPr lang="en-US" sz="2400">
                <a:solidFill>
                  <a:srgbClr val="000000"/>
                </a:solidFill>
                <a:latin typeface="Arial" pitchFamily="-123" charset="0"/>
              </a:rPr>
              <a:t>current campaigns:</a:t>
            </a:r>
            <a:endParaRPr lang="en-US"/>
          </a:p>
          <a:p>
            <a:pPr marL="0" indent="0">
              <a:lnSpc>
                <a:spcPct val="95000"/>
              </a:lnSpc>
              <a:spcBef>
                <a:spcPct val="0"/>
              </a:spcBef>
              <a:buFont typeface="Arial" pitchFamily="-123" charset="0"/>
              <a:buNone/>
            </a:pPr>
            <a:r>
              <a:rPr lang="en-US" sz="1700">
                <a:solidFill>
                  <a:srgbClr val="000000"/>
                </a:solidFill>
                <a:latin typeface="Arial" pitchFamily="-123" charset="0"/>
              </a:rPr>
              <a:t>Abolish the death penalty</a:t>
            </a:r>
            <a:endParaRPr lang="en-US"/>
          </a:p>
          <a:p>
            <a:pPr marL="0" indent="0">
              <a:lnSpc>
                <a:spcPct val="95000"/>
              </a:lnSpc>
              <a:spcBef>
                <a:spcPct val="0"/>
              </a:spcBef>
              <a:buFont typeface="Arial" pitchFamily="-123" charset="0"/>
              <a:buNone/>
            </a:pPr>
            <a:r>
              <a:rPr lang="en-US" sz="1700">
                <a:solidFill>
                  <a:srgbClr val="000000"/>
                </a:solidFill>
                <a:latin typeface="Arial" pitchFamily="-123" charset="0"/>
              </a:rPr>
              <a:t>Counter Terror with Justice</a:t>
            </a:r>
            <a:endParaRPr lang="en-US"/>
          </a:p>
          <a:p>
            <a:pPr marL="0" indent="0">
              <a:lnSpc>
                <a:spcPct val="95000"/>
              </a:lnSpc>
              <a:spcBef>
                <a:spcPct val="0"/>
              </a:spcBef>
              <a:buFont typeface="Arial" pitchFamily="-123" charset="0"/>
              <a:buNone/>
            </a:pPr>
            <a:r>
              <a:rPr lang="en-US" sz="1700">
                <a:solidFill>
                  <a:srgbClr val="000000"/>
                </a:solidFill>
                <a:latin typeface="Arial" pitchFamily="-123" charset="0"/>
              </a:rPr>
              <a:t>Stop Violence against Women</a:t>
            </a:r>
            <a:endParaRPr lang="en-US"/>
          </a:p>
          <a:p>
            <a:pPr marL="0" indent="0">
              <a:lnSpc>
                <a:spcPct val="95000"/>
              </a:lnSpc>
              <a:spcBef>
                <a:spcPct val="0"/>
              </a:spcBef>
              <a:buFont typeface="Arial" pitchFamily="-123" charset="0"/>
              <a:buNone/>
            </a:pPr>
            <a:r>
              <a:rPr lang="en-US" sz="1700">
                <a:solidFill>
                  <a:srgbClr val="000000"/>
                </a:solidFill>
                <a:latin typeface="Arial" pitchFamily="-123" charset="0"/>
              </a:rPr>
              <a:t>Control Arms</a:t>
            </a:r>
            <a:endParaRPr lang="en-US"/>
          </a:p>
          <a:p>
            <a:pPr marL="0" indent="0">
              <a:lnSpc>
                <a:spcPct val="95000"/>
              </a:lnSpc>
              <a:spcBef>
                <a:spcPct val="0"/>
              </a:spcBef>
              <a:buFont typeface="Arial" pitchFamily="-123" charset="0"/>
              <a:buNone/>
            </a:pPr>
            <a:r>
              <a:rPr lang="en-US" sz="1700">
                <a:solidFill>
                  <a:srgbClr val="000000"/>
                </a:solidFill>
                <a:latin typeface="Arial" pitchFamily="-123" charset="0"/>
              </a:rPr>
              <a:t>Celebrating the 60th Anniversary of Universal Declaration of Human Rights</a:t>
            </a:r>
            <a:r>
              <a:rPr lang="en-US" sz="2400">
                <a:solidFill>
                  <a:srgbClr val="000000"/>
                </a:solidFill>
                <a:latin typeface="Arial" pitchFamily="-123" charset="0"/>
              </a:rPr>
              <a:t> </a:t>
            </a:r>
            <a:endParaRPr lang="en-US"/>
          </a:p>
          <a:p>
            <a:pPr marL="0" indent="0">
              <a:lnSpc>
                <a:spcPct val="95000"/>
              </a:lnSpc>
              <a:spcBef>
                <a:spcPct val="0"/>
              </a:spcBef>
              <a:buFont typeface="Arial" pitchFamily="-123" charset="0"/>
              <a:buNone/>
            </a:pPr>
            <a:endParaRPr lang="en-US" sz="1700">
              <a:solidFill>
                <a:srgbClr val="000000"/>
              </a:solidFill>
              <a:latin typeface="Arial" pitchFamily="-123" charset="0"/>
            </a:endParaRPr>
          </a:p>
          <a:p>
            <a:pPr marL="0" indent="0">
              <a:lnSpc>
                <a:spcPct val="95000"/>
              </a:lnSpc>
              <a:spcBef>
                <a:spcPct val="0"/>
              </a:spcBef>
              <a:buFont typeface="Arial" pitchFamily="-123" charset="0"/>
              <a:buNone/>
            </a:pPr>
            <a:endParaRPr lang="en-US" sz="1700">
              <a:solidFill>
                <a:srgbClr val="000000"/>
              </a:solidFill>
              <a:latin typeface="Arial" pitchFamily="-123" charset="0"/>
            </a:endParaRPr>
          </a:p>
          <a:p>
            <a:pPr marL="0" indent="0">
              <a:lnSpc>
                <a:spcPct val="95000"/>
              </a:lnSpc>
              <a:spcBef>
                <a:spcPct val="0"/>
              </a:spcBef>
              <a:buFont typeface="Arial" pitchFamily="-123" charset="0"/>
              <a:buNone/>
            </a:pPr>
            <a:r>
              <a:rPr lang="en-US" sz="1700">
                <a:solidFill>
                  <a:srgbClr val="000000"/>
                </a:solidFill>
                <a:latin typeface="Arial" pitchFamily="-123" charset="0"/>
              </a:rPr>
              <a:t>Every Human has Rights (EHHR) - a coalition project in support of the UN declaration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29698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29699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2970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000125" y="-285750"/>
            <a:ext cx="12192000" cy="76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0722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0723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072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214438" y="0"/>
            <a:ext cx="12192001" cy="76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Thoughts:</a:t>
            </a:r>
          </a:p>
        </p:txBody>
      </p:sp>
      <p:sp>
        <p:nvSpPr>
          <p:cNvPr id="31746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CA" smtClean="0"/>
              <a:t>Website as homebase for digital outreach</a:t>
            </a:r>
          </a:p>
          <a:p>
            <a:r>
              <a:rPr lang="en-CA" smtClean="0"/>
              <a:t>Engage your audience – decide who will have access to what</a:t>
            </a:r>
          </a:p>
          <a:p>
            <a:r>
              <a:rPr lang="en-CA" smtClean="0"/>
              <a:t>Have small teams bottomlining different  tools, but encourage cross pollination</a:t>
            </a:r>
          </a:p>
        </p:txBody>
      </p:sp>
      <p:sp>
        <p:nvSpPr>
          <p:cNvPr id="31747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CA" smtClean="0"/>
              <a:t>Social media “expert” role</a:t>
            </a:r>
          </a:p>
          <a:p>
            <a:r>
              <a:rPr lang="en-CA" smtClean="0"/>
              <a:t>Live chats with Oxfam celebrities – ask audience to send questions</a:t>
            </a:r>
          </a:p>
          <a:p>
            <a:r>
              <a:rPr lang="en-CA" smtClean="0"/>
              <a:t>Common aesthetic across platforms (where possible)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Where is this going?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89100"/>
            <a:ext cx="4038600" cy="4525963"/>
          </a:xfrm>
        </p:spPr>
        <p:txBody>
          <a:bodyPr rtlCol="0">
            <a:normAutofit lnSpcReduction="1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CA" dirty="0" smtClean="0">
                <a:ea typeface="+mn-ea"/>
                <a:cs typeface="+mn-cs"/>
              </a:rPr>
              <a:t>Many directions at once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CA" dirty="0" smtClean="0">
                <a:ea typeface="+mn-ea"/>
                <a:cs typeface="+mn-cs"/>
              </a:rPr>
              <a:t>Citizen journalism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CA" dirty="0" smtClean="0">
                <a:ea typeface="+mn-ea"/>
                <a:cs typeface="+mn-cs"/>
              </a:rPr>
              <a:t>Collaboration everywhere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CA" dirty="0" smtClean="0">
                <a:ea typeface="+mn-ea"/>
                <a:cs typeface="+mn-cs"/>
              </a:rPr>
              <a:t>The walls between inside/outside of an organization or getting shorter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CA" dirty="0" smtClean="0">
                <a:ea typeface="+mn-ea"/>
                <a:cs typeface="+mn-cs"/>
              </a:rPr>
              <a:t>Multiple online identities</a:t>
            </a:r>
            <a:endParaRPr lang="en-CA" dirty="0">
              <a:ea typeface="+mn-ea"/>
              <a:cs typeface="+mn-cs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 rtlCol="0">
            <a:normAutofit lnSpcReduction="1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CA" dirty="0" smtClean="0">
                <a:ea typeface="+mn-ea"/>
                <a:cs typeface="+mn-cs"/>
              </a:rPr>
              <a:t>Mobile blogging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CA" dirty="0" smtClean="0">
                <a:ea typeface="+mn-ea"/>
                <a:cs typeface="+mn-cs"/>
              </a:rPr>
              <a:t>Quicker, faster, smaller, permanently connected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CA" dirty="0" smtClean="0">
                <a:ea typeface="+mn-ea"/>
                <a:cs typeface="+mn-cs"/>
              </a:rPr>
              <a:t>Constant availability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CA" dirty="0" smtClean="0">
                <a:ea typeface="+mn-ea"/>
                <a:cs typeface="+mn-cs"/>
              </a:rPr>
              <a:t>Mash ups: FML – GMH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CA" dirty="0" smtClean="0">
                <a:ea typeface="+mn-ea"/>
                <a:cs typeface="+mn-cs"/>
              </a:rPr>
              <a:t>Increasing social aspect: </a:t>
            </a:r>
            <a:r>
              <a:rPr lang="en-CA" dirty="0" err="1" smtClean="0">
                <a:ea typeface="+mn-ea"/>
                <a:cs typeface="+mn-cs"/>
              </a:rPr>
              <a:t>Kiva</a:t>
            </a:r>
            <a:r>
              <a:rPr lang="en-CA" dirty="0" smtClean="0">
                <a:ea typeface="+mn-ea"/>
                <a:cs typeface="+mn-cs"/>
              </a:rPr>
              <a:t> loans, </a:t>
            </a:r>
            <a:endParaRPr lang="en-CA" dirty="0"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374</TotalTime>
  <Words>384</Words>
  <Application>Microsoft Office PowerPoint</Application>
  <PresentationFormat>On-screen Show (4:3)</PresentationFormat>
  <Paragraphs>70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Design Template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4" baseType="lpstr">
      <vt:lpstr>Calibri</vt:lpstr>
      <vt:lpstr>ＭＳ Ｐゴシック</vt:lpstr>
      <vt:lpstr>Arial</vt:lpstr>
      <vt:lpstr>Office Theme</vt:lpstr>
      <vt:lpstr>Web2.0 </vt:lpstr>
      <vt:lpstr>PowerPoint Presentation</vt:lpstr>
      <vt:lpstr>Web2.0 wikipedia definition</vt:lpstr>
      <vt:lpstr>Web 2 is about online community, ‘participatory web’ and the sharing of information between equals.  Peer to Peer or P2P</vt:lpstr>
      <vt:lpstr>The Good</vt:lpstr>
      <vt:lpstr>The Bad</vt:lpstr>
      <vt:lpstr>Technologies: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Amnesty International</vt:lpstr>
      <vt:lpstr>PowerPoint Presentation</vt:lpstr>
      <vt:lpstr>PowerPoint Presentation</vt:lpstr>
      <vt:lpstr>Thoughts:</vt:lpstr>
      <vt:lpstr>Where is this going?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Basics: Web 2 is about community based networks. Sharing of information between equals.</dc:title>
  <dc:creator>Yaz</dc:creator>
  <cp:lastModifiedBy>Sheridy Leslie</cp:lastModifiedBy>
  <cp:revision>32</cp:revision>
  <dcterms:created xsi:type="dcterms:W3CDTF">2009-06-02T02:41:17Z</dcterms:created>
  <dcterms:modified xsi:type="dcterms:W3CDTF">2009-07-26T02:15:31Z</dcterms:modified>
</cp:coreProperties>
</file>